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4"/>
  </p:notesMasterIdLst>
  <p:sldIdLst>
    <p:sldId id="257" r:id="rId2"/>
    <p:sldId id="265" r:id="rId3"/>
    <p:sldId id="266" r:id="rId4"/>
    <p:sldId id="267" r:id="rId5"/>
    <p:sldId id="259" r:id="rId6"/>
    <p:sldId id="268" r:id="rId7"/>
    <p:sldId id="261" r:id="rId8"/>
    <p:sldId id="260" r:id="rId9"/>
    <p:sldId id="264" r:id="rId10"/>
    <p:sldId id="262" r:id="rId11"/>
    <p:sldId id="270"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10D4"/>
    <a:srgbClr val="A972E7"/>
    <a:srgbClr val="8D40E7"/>
    <a:srgbClr val="622DA0"/>
    <a:srgbClr val="0D0DA0"/>
    <a:srgbClr val="D571E7"/>
    <a:srgbClr val="301EA0"/>
    <a:srgbClr val="CB4EE7"/>
    <a:srgbClr val="99EED9"/>
    <a:srgbClr val="ACF7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9"/>
    <p:restoredTop sz="94744"/>
  </p:normalViewPr>
  <p:slideViewPr>
    <p:cSldViewPr snapToGrid="0" snapToObjects="1">
      <p:cViewPr varScale="1">
        <p:scale>
          <a:sx n="119" d="100"/>
          <a:sy n="119" d="100"/>
        </p:scale>
        <p:origin x="3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C3EE01-B084-3C4A-A5F1-671512CD5B44}" type="datetimeFigureOut">
              <a:rPr lang="en-US" smtClean="0"/>
              <a:t>7/3/18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1C119-586E-B74E-AE4D-39DDDEDDB2E0}" type="slidenum">
              <a:rPr lang="en-US" smtClean="0"/>
              <a:t>‹#›</a:t>
            </a:fld>
            <a:endParaRPr lang="en-US"/>
          </a:p>
        </p:txBody>
      </p:sp>
    </p:spTree>
    <p:extLst>
      <p:ext uri="{BB962C8B-B14F-4D97-AF65-F5344CB8AC3E}">
        <p14:creationId xmlns:p14="http://schemas.microsoft.com/office/powerpoint/2010/main" val="4035615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11C119-586E-B74E-AE4D-39DDDEDDB2E0}" type="slidenum">
              <a:rPr lang="en-US" smtClean="0"/>
              <a:t>10</a:t>
            </a:fld>
            <a:endParaRPr lang="en-US"/>
          </a:p>
        </p:txBody>
      </p:sp>
    </p:spTree>
    <p:extLst>
      <p:ext uri="{BB962C8B-B14F-4D97-AF65-F5344CB8AC3E}">
        <p14:creationId xmlns:p14="http://schemas.microsoft.com/office/powerpoint/2010/main" val="3739641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DC9A69-3BD9-9F4E-989E-7A3777274B17}" type="datetimeFigureOut">
              <a:rPr lang="en-US" smtClean="0"/>
              <a:t>7/3/18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0244F-A172-3347-B6A5-BA6BF3A6C80B}" type="slidenum">
              <a:rPr lang="en-US" smtClean="0"/>
              <a:t>‹#›</a:t>
            </a:fld>
            <a:endParaRPr lang="en-US"/>
          </a:p>
        </p:txBody>
      </p:sp>
    </p:spTree>
    <p:extLst>
      <p:ext uri="{BB962C8B-B14F-4D97-AF65-F5344CB8AC3E}">
        <p14:creationId xmlns:p14="http://schemas.microsoft.com/office/powerpoint/2010/main" val="4171784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DC9A69-3BD9-9F4E-989E-7A3777274B17}" type="datetimeFigureOut">
              <a:rPr lang="en-US" smtClean="0"/>
              <a:t>7/3/18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0244F-A172-3347-B6A5-BA6BF3A6C80B}" type="slidenum">
              <a:rPr lang="en-US" smtClean="0"/>
              <a:t>‹#›</a:t>
            </a:fld>
            <a:endParaRPr lang="en-US"/>
          </a:p>
        </p:txBody>
      </p:sp>
    </p:spTree>
    <p:extLst>
      <p:ext uri="{BB962C8B-B14F-4D97-AF65-F5344CB8AC3E}">
        <p14:creationId xmlns:p14="http://schemas.microsoft.com/office/powerpoint/2010/main" val="2467815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DC9A69-3BD9-9F4E-989E-7A3777274B17}" type="datetimeFigureOut">
              <a:rPr lang="en-US" smtClean="0"/>
              <a:t>7/3/18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0244F-A172-3347-B6A5-BA6BF3A6C80B}" type="slidenum">
              <a:rPr lang="en-US" smtClean="0"/>
              <a:t>‹#›</a:t>
            </a:fld>
            <a:endParaRPr lang="en-US"/>
          </a:p>
        </p:txBody>
      </p:sp>
    </p:spTree>
    <p:extLst>
      <p:ext uri="{BB962C8B-B14F-4D97-AF65-F5344CB8AC3E}">
        <p14:creationId xmlns:p14="http://schemas.microsoft.com/office/powerpoint/2010/main" val="3340570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DC9A69-3BD9-9F4E-989E-7A3777274B17}" type="datetimeFigureOut">
              <a:rPr lang="en-US" smtClean="0"/>
              <a:t>7/3/18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0244F-A172-3347-B6A5-BA6BF3A6C80B}" type="slidenum">
              <a:rPr lang="en-US" smtClean="0"/>
              <a:t>‹#›</a:t>
            </a:fld>
            <a:endParaRPr lang="en-US"/>
          </a:p>
        </p:txBody>
      </p:sp>
    </p:spTree>
    <p:extLst>
      <p:ext uri="{BB962C8B-B14F-4D97-AF65-F5344CB8AC3E}">
        <p14:creationId xmlns:p14="http://schemas.microsoft.com/office/powerpoint/2010/main" val="350943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DC9A69-3BD9-9F4E-989E-7A3777274B17}" type="datetimeFigureOut">
              <a:rPr lang="en-US" smtClean="0"/>
              <a:t>7/3/18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0244F-A172-3347-B6A5-BA6BF3A6C80B}" type="slidenum">
              <a:rPr lang="en-US" smtClean="0"/>
              <a:t>‹#›</a:t>
            </a:fld>
            <a:endParaRPr lang="en-US"/>
          </a:p>
        </p:txBody>
      </p:sp>
    </p:spTree>
    <p:extLst>
      <p:ext uri="{BB962C8B-B14F-4D97-AF65-F5344CB8AC3E}">
        <p14:creationId xmlns:p14="http://schemas.microsoft.com/office/powerpoint/2010/main" val="2365418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DC9A69-3BD9-9F4E-989E-7A3777274B17}" type="datetimeFigureOut">
              <a:rPr lang="en-US" smtClean="0"/>
              <a:t>7/3/18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0244F-A172-3347-B6A5-BA6BF3A6C80B}" type="slidenum">
              <a:rPr lang="en-US" smtClean="0"/>
              <a:t>‹#›</a:t>
            </a:fld>
            <a:endParaRPr lang="en-US"/>
          </a:p>
        </p:txBody>
      </p:sp>
    </p:spTree>
    <p:extLst>
      <p:ext uri="{BB962C8B-B14F-4D97-AF65-F5344CB8AC3E}">
        <p14:creationId xmlns:p14="http://schemas.microsoft.com/office/powerpoint/2010/main" val="1015620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DC9A69-3BD9-9F4E-989E-7A3777274B17}" type="datetimeFigureOut">
              <a:rPr lang="en-US" smtClean="0"/>
              <a:t>7/3/18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80244F-A172-3347-B6A5-BA6BF3A6C80B}" type="slidenum">
              <a:rPr lang="en-US" smtClean="0"/>
              <a:t>‹#›</a:t>
            </a:fld>
            <a:endParaRPr lang="en-US"/>
          </a:p>
        </p:txBody>
      </p:sp>
    </p:spTree>
    <p:extLst>
      <p:ext uri="{BB962C8B-B14F-4D97-AF65-F5344CB8AC3E}">
        <p14:creationId xmlns:p14="http://schemas.microsoft.com/office/powerpoint/2010/main" val="2355332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DC9A69-3BD9-9F4E-989E-7A3777274B17}" type="datetimeFigureOut">
              <a:rPr lang="en-US" smtClean="0"/>
              <a:t>7/3/18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80244F-A172-3347-B6A5-BA6BF3A6C80B}" type="slidenum">
              <a:rPr lang="en-US" smtClean="0"/>
              <a:t>‹#›</a:t>
            </a:fld>
            <a:endParaRPr lang="en-US"/>
          </a:p>
        </p:txBody>
      </p:sp>
    </p:spTree>
    <p:extLst>
      <p:ext uri="{BB962C8B-B14F-4D97-AF65-F5344CB8AC3E}">
        <p14:creationId xmlns:p14="http://schemas.microsoft.com/office/powerpoint/2010/main" val="83133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DC9A69-3BD9-9F4E-989E-7A3777274B17}" type="datetimeFigureOut">
              <a:rPr lang="en-US" smtClean="0"/>
              <a:t>7/3/18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80244F-A172-3347-B6A5-BA6BF3A6C80B}" type="slidenum">
              <a:rPr lang="en-US" smtClean="0"/>
              <a:t>‹#›</a:t>
            </a:fld>
            <a:endParaRPr lang="en-US"/>
          </a:p>
        </p:txBody>
      </p:sp>
    </p:spTree>
    <p:extLst>
      <p:ext uri="{BB962C8B-B14F-4D97-AF65-F5344CB8AC3E}">
        <p14:creationId xmlns:p14="http://schemas.microsoft.com/office/powerpoint/2010/main" val="1804519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DC9A69-3BD9-9F4E-989E-7A3777274B17}" type="datetimeFigureOut">
              <a:rPr lang="en-US" smtClean="0"/>
              <a:t>7/3/18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0244F-A172-3347-B6A5-BA6BF3A6C80B}" type="slidenum">
              <a:rPr lang="en-US" smtClean="0"/>
              <a:t>‹#›</a:t>
            </a:fld>
            <a:endParaRPr lang="en-US"/>
          </a:p>
        </p:txBody>
      </p:sp>
    </p:spTree>
    <p:extLst>
      <p:ext uri="{BB962C8B-B14F-4D97-AF65-F5344CB8AC3E}">
        <p14:creationId xmlns:p14="http://schemas.microsoft.com/office/powerpoint/2010/main" val="2781326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DC9A69-3BD9-9F4E-989E-7A3777274B17}" type="datetimeFigureOut">
              <a:rPr lang="en-US" smtClean="0"/>
              <a:t>7/3/18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0244F-A172-3347-B6A5-BA6BF3A6C80B}" type="slidenum">
              <a:rPr lang="en-US" smtClean="0"/>
              <a:t>‹#›</a:t>
            </a:fld>
            <a:endParaRPr lang="en-US"/>
          </a:p>
        </p:txBody>
      </p:sp>
    </p:spTree>
    <p:extLst>
      <p:ext uri="{BB962C8B-B14F-4D97-AF65-F5344CB8AC3E}">
        <p14:creationId xmlns:p14="http://schemas.microsoft.com/office/powerpoint/2010/main" val="3837536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DC9A69-3BD9-9F4E-989E-7A3777274B17}" type="datetimeFigureOut">
              <a:rPr lang="en-US" smtClean="0"/>
              <a:t>7/3/18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0244F-A172-3347-B6A5-BA6BF3A6C80B}" type="slidenum">
              <a:rPr lang="en-US" smtClean="0"/>
              <a:t>‹#›</a:t>
            </a:fld>
            <a:endParaRPr lang="en-US"/>
          </a:p>
        </p:txBody>
      </p:sp>
    </p:spTree>
    <p:extLst>
      <p:ext uri="{BB962C8B-B14F-4D97-AF65-F5344CB8AC3E}">
        <p14:creationId xmlns:p14="http://schemas.microsoft.com/office/powerpoint/2010/main" val="131298250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7AFB8F-4409-8145-8334-59A85D939DE4}"/>
              </a:ext>
            </a:extLst>
          </p:cNvPr>
          <p:cNvPicPr>
            <a:picLocks noChangeAspect="1"/>
          </p:cNvPicPr>
          <p:nvPr/>
        </p:nvPicPr>
        <p:blipFill>
          <a:blip r:embed="rId2"/>
          <a:stretch>
            <a:fillRect/>
          </a:stretch>
        </p:blipFill>
        <p:spPr>
          <a:xfrm>
            <a:off x="0" y="1172549"/>
            <a:ext cx="12192000" cy="4512902"/>
          </a:xfrm>
          <a:prstGeom prst="rect">
            <a:avLst/>
          </a:prstGeom>
        </p:spPr>
      </p:pic>
      <p:pic>
        <p:nvPicPr>
          <p:cNvPr id="4" name="Picture 3">
            <a:extLst>
              <a:ext uri="{FF2B5EF4-FFF2-40B4-BE49-F238E27FC236}">
                <a16:creationId xmlns:a16="http://schemas.microsoft.com/office/drawing/2014/main" id="{D331230B-49C8-D442-B95C-1FA86FE611F1}"/>
              </a:ext>
            </a:extLst>
          </p:cNvPr>
          <p:cNvPicPr>
            <a:picLocks noChangeAspect="1"/>
          </p:cNvPicPr>
          <p:nvPr/>
        </p:nvPicPr>
        <p:blipFill>
          <a:blip r:embed="rId3"/>
          <a:stretch>
            <a:fillRect/>
          </a:stretch>
        </p:blipFill>
        <p:spPr>
          <a:xfrm>
            <a:off x="4131463" y="1559859"/>
            <a:ext cx="3929074" cy="2888428"/>
          </a:xfrm>
          <a:prstGeom prst="rect">
            <a:avLst/>
          </a:prstGeom>
        </p:spPr>
      </p:pic>
    </p:spTree>
    <p:extLst>
      <p:ext uri="{BB962C8B-B14F-4D97-AF65-F5344CB8AC3E}">
        <p14:creationId xmlns:p14="http://schemas.microsoft.com/office/powerpoint/2010/main" val="1383504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6816D0-9F67-8B48-A861-8FE4A37ADE6A}"/>
              </a:ext>
            </a:extLst>
          </p:cNvPr>
          <p:cNvPicPr>
            <a:picLocks noChangeAspect="1"/>
          </p:cNvPicPr>
          <p:nvPr/>
        </p:nvPicPr>
        <p:blipFill>
          <a:blip r:embed="rId3"/>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C40363B5-7C48-624C-B4CC-FA40DA05E81A}"/>
              </a:ext>
            </a:extLst>
          </p:cNvPr>
          <p:cNvSpPr txBox="1"/>
          <p:nvPr/>
        </p:nvSpPr>
        <p:spPr>
          <a:xfrm>
            <a:off x="438149" y="1523821"/>
            <a:ext cx="11315700" cy="2308324"/>
          </a:xfrm>
          <a:prstGeom prst="rect">
            <a:avLst/>
          </a:prstGeom>
          <a:noFill/>
        </p:spPr>
        <p:txBody>
          <a:bodyPr wrap="square" rtlCol="0">
            <a:spAutoFit/>
          </a:bodyPr>
          <a:lstStyle/>
          <a:p>
            <a:pPr marL="342900" lvl="0" indent="-342900">
              <a:buFont typeface="+mj-lt"/>
              <a:buAutoNum type="arabicPeriod"/>
            </a:pPr>
            <a:r>
              <a:rPr lang="en-US" sz="2400" b="1" dirty="0"/>
              <a:t>Look for God everywhere</a:t>
            </a:r>
            <a:r>
              <a:rPr lang="en-US" sz="2400" dirty="0"/>
              <a:t>.  </a:t>
            </a:r>
          </a:p>
          <a:p>
            <a:pPr marL="342900" lvl="0" indent="-342900">
              <a:buFont typeface="+mj-lt"/>
              <a:buAutoNum type="arabicPeriod"/>
            </a:pPr>
            <a:endParaRPr lang="en-US" sz="2400" b="1" dirty="0"/>
          </a:p>
          <a:p>
            <a:pPr marL="342900" lvl="0" indent="-342900">
              <a:buFont typeface="+mj-lt"/>
              <a:buAutoNum type="arabicPeriod"/>
            </a:pPr>
            <a:r>
              <a:rPr lang="en-US" sz="2400" b="1" dirty="0"/>
              <a:t>Talk to God about everything</a:t>
            </a:r>
            <a:r>
              <a:rPr lang="en-US" sz="2400" dirty="0"/>
              <a:t>. </a:t>
            </a:r>
          </a:p>
          <a:p>
            <a:pPr marL="342900" lvl="0" indent="-342900">
              <a:buFont typeface="+mj-lt"/>
              <a:buAutoNum type="arabicPeriod"/>
            </a:pPr>
            <a:endParaRPr lang="en-US" sz="2400" b="1" dirty="0"/>
          </a:p>
          <a:p>
            <a:pPr marL="342900" lvl="0" indent="-342900">
              <a:buFont typeface="+mj-lt"/>
              <a:buAutoNum type="arabicPeriod"/>
            </a:pPr>
            <a:r>
              <a:rPr lang="en-US" sz="2400" b="1" dirty="0"/>
              <a:t>Believe what God says about his followers.  </a:t>
            </a:r>
          </a:p>
          <a:p>
            <a:pPr marL="342900" lvl="0" indent="-342900">
              <a:buFont typeface="+mj-lt"/>
              <a:buAutoNum type="arabicPeriod"/>
            </a:pPr>
            <a:endParaRPr lang="en-US" sz="2400" dirty="0"/>
          </a:p>
        </p:txBody>
      </p:sp>
      <p:sp>
        <p:nvSpPr>
          <p:cNvPr id="3" name="TextBox 2">
            <a:extLst>
              <a:ext uri="{FF2B5EF4-FFF2-40B4-BE49-F238E27FC236}">
                <a16:creationId xmlns:a16="http://schemas.microsoft.com/office/drawing/2014/main" id="{10352BD6-0EE3-DF43-8F51-B303AE4B336C}"/>
              </a:ext>
            </a:extLst>
          </p:cNvPr>
          <p:cNvSpPr txBox="1"/>
          <p:nvPr/>
        </p:nvSpPr>
        <p:spPr>
          <a:xfrm>
            <a:off x="525780" y="377190"/>
            <a:ext cx="10549890" cy="769441"/>
          </a:xfrm>
          <a:prstGeom prst="rect">
            <a:avLst/>
          </a:prstGeom>
          <a:noFill/>
        </p:spPr>
        <p:txBody>
          <a:bodyPr wrap="square" rtlCol="0">
            <a:spAutoFit/>
          </a:bodyPr>
          <a:lstStyle/>
          <a:p>
            <a:pPr algn="ctr"/>
            <a:r>
              <a:rPr lang="en-US" sz="4400" b="1" dirty="0">
                <a:latin typeface="Superclarendon" panose="02060605060000020003" pitchFamily="18" charset="77"/>
              </a:rPr>
              <a:t>Application</a:t>
            </a:r>
          </a:p>
        </p:txBody>
      </p:sp>
    </p:spTree>
    <p:extLst>
      <p:ext uri="{BB962C8B-B14F-4D97-AF65-F5344CB8AC3E}">
        <p14:creationId xmlns:p14="http://schemas.microsoft.com/office/powerpoint/2010/main" val="2014061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91000">
              <a:srgbClr val="A972E7"/>
            </a:gs>
            <a:gs pos="33000">
              <a:srgbClr val="0F10D4"/>
            </a:gs>
            <a:gs pos="64000">
              <a:srgbClr val="622DA0"/>
            </a:gs>
            <a:gs pos="80000">
              <a:srgbClr val="8D40E7"/>
            </a:gs>
            <a:gs pos="100000">
              <a:srgbClr val="A972E7"/>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A8C168-2FE2-F04F-8644-4BBE1C178103}"/>
              </a:ext>
            </a:extLst>
          </p:cNvPr>
          <p:cNvSpPr txBox="1"/>
          <p:nvPr/>
        </p:nvSpPr>
        <p:spPr>
          <a:xfrm>
            <a:off x="2640330" y="1480780"/>
            <a:ext cx="8709660" cy="5324535"/>
          </a:xfrm>
          <a:prstGeom prst="rect">
            <a:avLst/>
          </a:prstGeom>
          <a:noFill/>
        </p:spPr>
        <p:txBody>
          <a:bodyPr wrap="square" numCol="2" rtlCol="0">
            <a:spAutoFit/>
          </a:bodyPr>
          <a:lstStyle/>
          <a:p>
            <a:pPr marL="285750" lvl="0" indent="-285750">
              <a:buFont typeface="Arial" panose="020B0604020202020204" pitchFamily="34" charset="0"/>
              <a:buChar char="•"/>
            </a:pPr>
            <a:r>
              <a:rPr lang="en-US" sz="2000" dirty="0"/>
              <a:t>Saved forever</a:t>
            </a:r>
          </a:p>
          <a:p>
            <a:pPr marL="285750" lvl="0" indent="-285750">
              <a:buFont typeface="Arial" panose="020B0604020202020204" pitchFamily="34" charset="0"/>
              <a:buChar char="•"/>
            </a:pPr>
            <a:r>
              <a:rPr lang="en-US" sz="2000" dirty="0"/>
              <a:t>Accepted</a:t>
            </a:r>
          </a:p>
          <a:p>
            <a:pPr marL="285750" lvl="0" indent="-285750">
              <a:buFont typeface="Arial" panose="020B0604020202020204" pitchFamily="34" charset="0"/>
              <a:buChar char="•"/>
            </a:pPr>
            <a:r>
              <a:rPr lang="en-US" sz="2000" dirty="0"/>
              <a:t>Forgiven</a:t>
            </a:r>
          </a:p>
          <a:p>
            <a:pPr marL="285750" lvl="0" indent="-285750">
              <a:buFont typeface="Arial" panose="020B0604020202020204" pitchFamily="34" charset="0"/>
              <a:buChar char="•"/>
            </a:pPr>
            <a:r>
              <a:rPr lang="en-US" sz="2000" dirty="0"/>
              <a:t>Chosen</a:t>
            </a:r>
          </a:p>
          <a:p>
            <a:pPr marL="285750" lvl="0" indent="-285750">
              <a:buFont typeface="Arial" panose="020B0604020202020204" pitchFamily="34" charset="0"/>
              <a:buChar char="•"/>
            </a:pPr>
            <a:r>
              <a:rPr lang="en-US" sz="2000" dirty="0"/>
              <a:t>Dearly loved</a:t>
            </a:r>
          </a:p>
          <a:p>
            <a:pPr marL="285750" lvl="0" indent="-285750">
              <a:buFont typeface="Arial" panose="020B0604020202020204" pitchFamily="34" charset="0"/>
              <a:buChar char="•"/>
            </a:pPr>
            <a:r>
              <a:rPr lang="en-US" sz="2000" dirty="0"/>
              <a:t>Servants of the Most High God</a:t>
            </a:r>
          </a:p>
          <a:p>
            <a:pPr marL="285750" lvl="0" indent="-285750">
              <a:buFont typeface="Arial" panose="020B0604020202020204" pitchFamily="34" charset="0"/>
              <a:buChar char="•"/>
            </a:pPr>
            <a:r>
              <a:rPr lang="en-US" sz="2000" dirty="0"/>
              <a:t>New creatures</a:t>
            </a:r>
          </a:p>
          <a:p>
            <a:pPr marL="285750" lvl="0" indent="-285750">
              <a:buFont typeface="Arial" panose="020B0604020202020204" pitchFamily="34" charset="0"/>
              <a:buChar char="•"/>
            </a:pPr>
            <a:r>
              <a:rPr lang="en-US" sz="2000" dirty="0"/>
              <a:t>Dead to sin</a:t>
            </a:r>
          </a:p>
          <a:p>
            <a:pPr marL="285750" lvl="0" indent="-285750">
              <a:buFont typeface="Arial" panose="020B0604020202020204" pitchFamily="34" charset="0"/>
              <a:buChar char="•"/>
            </a:pPr>
            <a:r>
              <a:rPr lang="en-US" sz="2000" dirty="0"/>
              <a:t>Alive to God</a:t>
            </a:r>
          </a:p>
          <a:p>
            <a:pPr marL="285750" lvl="0" indent="-285750">
              <a:buFont typeface="Arial" panose="020B0604020202020204" pitchFamily="34" charset="0"/>
              <a:buChar char="•"/>
            </a:pPr>
            <a:r>
              <a:rPr lang="en-US" sz="2000" dirty="0"/>
              <a:t>Walking in the newness of life</a:t>
            </a:r>
          </a:p>
          <a:p>
            <a:pPr marL="285750" lvl="0" indent="-285750">
              <a:buFont typeface="Arial" panose="020B0604020202020204" pitchFamily="34" charset="0"/>
              <a:buChar char="•"/>
            </a:pPr>
            <a:r>
              <a:rPr lang="en-US" sz="2000" dirty="0"/>
              <a:t>The Temple of the Holy Spirit</a:t>
            </a:r>
          </a:p>
          <a:p>
            <a:pPr marL="285750" lvl="0" indent="-285750">
              <a:buFont typeface="Arial" panose="020B0604020202020204" pitchFamily="34" charset="0"/>
              <a:buChar char="•"/>
            </a:pPr>
            <a:r>
              <a:rPr lang="en-US" sz="2000" dirty="0"/>
              <a:t>Clothed with Christ</a:t>
            </a:r>
          </a:p>
          <a:p>
            <a:pPr marL="285750" lvl="0" indent="-285750">
              <a:buFont typeface="Arial" panose="020B0604020202020204" pitchFamily="34" charset="0"/>
              <a:buChar char="•"/>
            </a:pPr>
            <a:r>
              <a:rPr lang="en-US" sz="2000" dirty="0"/>
              <a:t>Holy </a:t>
            </a:r>
          </a:p>
          <a:p>
            <a:pPr marL="285750" lvl="0" indent="-285750">
              <a:buFont typeface="Arial" panose="020B0604020202020204" pitchFamily="34" charset="0"/>
              <a:buChar char="•"/>
            </a:pPr>
            <a:r>
              <a:rPr lang="en-US" sz="2000" dirty="0"/>
              <a:t>Blameless</a:t>
            </a:r>
          </a:p>
          <a:p>
            <a:pPr marL="285750" lvl="0" indent="-285750">
              <a:buFont typeface="Arial" panose="020B0604020202020204" pitchFamily="34" charset="0"/>
              <a:buChar char="•"/>
            </a:pPr>
            <a:r>
              <a:rPr lang="en-US" sz="2000" dirty="0"/>
              <a:t>At peace with God</a:t>
            </a:r>
          </a:p>
          <a:p>
            <a:pPr marL="285750" lvl="0" indent="-285750">
              <a:buFont typeface="Arial" panose="020B0604020202020204" pitchFamily="34" charset="0"/>
              <a:buChar char="•"/>
            </a:pPr>
            <a:endParaRPr lang="en-US" sz="2000" dirty="0"/>
          </a:p>
          <a:p>
            <a:pPr lvl="0"/>
            <a:endParaRPr lang="en-US" sz="2000" dirty="0"/>
          </a:p>
          <a:p>
            <a:pPr marL="285750" lvl="0" indent="-285750">
              <a:buFont typeface="Arial" panose="020B0604020202020204" pitchFamily="34" charset="0"/>
              <a:buChar char="•"/>
            </a:pPr>
            <a:r>
              <a:rPr lang="en-US" sz="2000" dirty="0"/>
              <a:t>Born again</a:t>
            </a:r>
          </a:p>
          <a:p>
            <a:pPr marL="285750" lvl="0" indent="-285750">
              <a:buFont typeface="Arial" panose="020B0604020202020204" pitchFamily="34" charset="0"/>
              <a:buChar char="•"/>
            </a:pPr>
            <a:r>
              <a:rPr lang="en-US" sz="2000" dirty="0"/>
              <a:t>Children of God</a:t>
            </a:r>
          </a:p>
          <a:p>
            <a:pPr marL="285750" lvl="0" indent="-285750">
              <a:buFont typeface="Arial" panose="020B0604020202020204" pitchFamily="34" charset="0"/>
              <a:buChar char="•"/>
            </a:pPr>
            <a:r>
              <a:rPr lang="en-US" sz="2000" dirty="0"/>
              <a:t>Empowered by God</a:t>
            </a:r>
          </a:p>
          <a:p>
            <a:pPr marL="285750" lvl="0" indent="-285750">
              <a:buFont typeface="Arial" panose="020B0604020202020204" pitchFamily="34" charset="0"/>
              <a:buChar char="•"/>
            </a:pPr>
            <a:r>
              <a:rPr lang="en-US" sz="2000" dirty="0"/>
              <a:t>One in him</a:t>
            </a:r>
          </a:p>
          <a:p>
            <a:pPr marL="285750" lvl="0" indent="-285750">
              <a:buFont typeface="Arial" panose="020B0604020202020204" pitchFamily="34" charset="0"/>
              <a:buChar char="•"/>
            </a:pPr>
            <a:r>
              <a:rPr lang="en-US" sz="2000" dirty="0"/>
              <a:t>The body of Christ</a:t>
            </a:r>
          </a:p>
          <a:p>
            <a:pPr marL="285750" lvl="0" indent="-285750">
              <a:buFont typeface="Arial" panose="020B0604020202020204" pitchFamily="34" charset="0"/>
              <a:buChar char="•"/>
            </a:pPr>
            <a:r>
              <a:rPr lang="en-US" sz="2000" dirty="0"/>
              <a:t>Seated in heaven</a:t>
            </a:r>
          </a:p>
          <a:p>
            <a:pPr marL="285750" lvl="0" indent="-285750">
              <a:buFont typeface="Arial" panose="020B0604020202020204" pitchFamily="34" charset="0"/>
              <a:buChar char="•"/>
            </a:pPr>
            <a:r>
              <a:rPr lang="en-US" sz="2000" dirty="0"/>
              <a:t>Kingdom citizens</a:t>
            </a:r>
          </a:p>
          <a:p>
            <a:pPr marL="285750" lvl="0" indent="-285750">
              <a:buFont typeface="Arial" panose="020B0604020202020204" pitchFamily="34" charset="0"/>
              <a:buChar char="•"/>
            </a:pPr>
            <a:r>
              <a:rPr lang="en-US" sz="2000" dirty="0"/>
              <a:t>A royal priesthood</a:t>
            </a:r>
          </a:p>
          <a:p>
            <a:pPr marL="285750" lvl="0" indent="-285750">
              <a:buFont typeface="Arial" panose="020B0604020202020204" pitchFamily="34" charset="0"/>
              <a:buChar char="•"/>
            </a:pPr>
            <a:r>
              <a:rPr lang="en-US" sz="2000" dirty="0"/>
              <a:t>Ambassadors</a:t>
            </a:r>
          </a:p>
          <a:p>
            <a:pPr marL="285750" lvl="0" indent="-285750">
              <a:buFont typeface="Arial" panose="020B0604020202020204" pitchFamily="34" charset="0"/>
              <a:buChar char="•"/>
            </a:pPr>
            <a:r>
              <a:rPr lang="en-US" sz="2000" dirty="0"/>
              <a:t>Vessels of honor</a:t>
            </a:r>
          </a:p>
          <a:p>
            <a:pPr marL="285750" lvl="0" indent="-285750">
              <a:buFont typeface="Arial" panose="020B0604020202020204" pitchFamily="34" charset="0"/>
              <a:buChar char="•"/>
            </a:pPr>
            <a:r>
              <a:rPr lang="en-US" sz="2000" dirty="0"/>
              <a:t>Salt of the earth</a:t>
            </a:r>
          </a:p>
          <a:p>
            <a:pPr marL="285750" lvl="0" indent="-285750">
              <a:buFont typeface="Arial" panose="020B0604020202020204" pitchFamily="34" charset="0"/>
              <a:buChar char="•"/>
            </a:pPr>
            <a:r>
              <a:rPr lang="en-US" sz="2000" dirty="0"/>
              <a:t>Light of the world</a:t>
            </a:r>
          </a:p>
          <a:p>
            <a:pPr marL="285750" lvl="0" indent="-285750">
              <a:buFont typeface="Arial" panose="020B0604020202020204" pitchFamily="34" charset="0"/>
              <a:buChar char="•"/>
            </a:pPr>
            <a:r>
              <a:rPr lang="en-US" sz="2000" dirty="0"/>
              <a:t>Full of the Holy Spirit</a:t>
            </a:r>
          </a:p>
          <a:p>
            <a:pPr marL="285750" lvl="0" indent="-285750">
              <a:buFont typeface="Arial" panose="020B0604020202020204" pitchFamily="34" charset="0"/>
              <a:buChar char="•"/>
            </a:pPr>
            <a:r>
              <a:rPr lang="en-US" sz="2000" dirty="0"/>
              <a:t>Ministers of reconciliation</a:t>
            </a:r>
          </a:p>
          <a:p>
            <a:pPr marL="285750" lvl="0" indent="-285750">
              <a:buFont typeface="Arial" panose="020B0604020202020204" pitchFamily="34" charset="0"/>
              <a:buChar char="•"/>
            </a:pPr>
            <a:r>
              <a:rPr lang="en-US" sz="2000" dirty="0"/>
              <a:t>More than conquerors</a:t>
            </a:r>
          </a:p>
          <a:p>
            <a:endParaRPr lang="en-US" dirty="0"/>
          </a:p>
        </p:txBody>
      </p:sp>
      <p:sp>
        <p:nvSpPr>
          <p:cNvPr id="4" name="TextBox 3">
            <a:extLst>
              <a:ext uri="{FF2B5EF4-FFF2-40B4-BE49-F238E27FC236}">
                <a16:creationId xmlns:a16="http://schemas.microsoft.com/office/drawing/2014/main" id="{56FFB599-9510-2247-82A9-0908E7659366}"/>
              </a:ext>
            </a:extLst>
          </p:cNvPr>
          <p:cNvSpPr txBox="1"/>
          <p:nvPr/>
        </p:nvSpPr>
        <p:spPr>
          <a:xfrm>
            <a:off x="948690" y="251460"/>
            <a:ext cx="10229850" cy="1046440"/>
          </a:xfrm>
          <a:prstGeom prst="rect">
            <a:avLst/>
          </a:prstGeom>
          <a:noFill/>
        </p:spPr>
        <p:txBody>
          <a:bodyPr wrap="square" rtlCol="0">
            <a:spAutoFit/>
          </a:bodyPr>
          <a:lstStyle/>
          <a:p>
            <a:pPr algn="ctr"/>
            <a:r>
              <a:rPr lang="en-US" sz="4400" b="1" dirty="0">
                <a:latin typeface="Superclarendon" panose="02060605060000020003" pitchFamily="18" charset="77"/>
              </a:rPr>
              <a:t>As disciples of Christ you are:</a:t>
            </a:r>
          </a:p>
          <a:p>
            <a:endParaRPr lang="en-US" dirty="0"/>
          </a:p>
        </p:txBody>
      </p:sp>
      <p:pic>
        <p:nvPicPr>
          <p:cNvPr id="6" name="Picture 5">
            <a:extLst>
              <a:ext uri="{FF2B5EF4-FFF2-40B4-BE49-F238E27FC236}">
                <a16:creationId xmlns:a16="http://schemas.microsoft.com/office/drawing/2014/main" id="{8395D9E4-D3BD-2A4F-9314-DD6B01DF647F}"/>
              </a:ext>
            </a:extLst>
          </p:cNvPr>
          <p:cNvPicPr>
            <a:picLocks noChangeAspect="1"/>
          </p:cNvPicPr>
          <p:nvPr/>
        </p:nvPicPr>
        <p:blipFill>
          <a:blip r:embed="rId2"/>
          <a:stretch>
            <a:fillRect/>
          </a:stretch>
        </p:blipFill>
        <p:spPr>
          <a:xfrm>
            <a:off x="291287" y="4657837"/>
            <a:ext cx="2552924" cy="1876762"/>
          </a:xfrm>
          <a:prstGeom prst="rect">
            <a:avLst/>
          </a:prstGeom>
        </p:spPr>
      </p:pic>
    </p:spTree>
    <p:extLst>
      <p:ext uri="{BB962C8B-B14F-4D97-AF65-F5344CB8AC3E}">
        <p14:creationId xmlns:p14="http://schemas.microsoft.com/office/powerpoint/2010/main" val="3231328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59B20E35-71C6-984A-94B6-9A554D2312A7}"/>
              </a:ext>
            </a:extLst>
          </p:cNvPr>
          <p:cNvPicPr>
            <a:picLocks noChangeAspect="1"/>
          </p:cNvPicPr>
          <p:nvPr/>
        </p:nvPicPr>
        <p:blipFill>
          <a:blip r:embed="rId2"/>
          <a:stretch>
            <a:fillRect/>
          </a:stretch>
        </p:blipFill>
        <p:spPr>
          <a:xfrm>
            <a:off x="1377064" y="0"/>
            <a:ext cx="9143915" cy="6857936"/>
          </a:xfrm>
          <a:prstGeom prst="rect">
            <a:avLst/>
          </a:prstGeom>
        </p:spPr>
      </p:pic>
      <p:pic>
        <p:nvPicPr>
          <p:cNvPr id="4" name="Picture 3">
            <a:extLst>
              <a:ext uri="{FF2B5EF4-FFF2-40B4-BE49-F238E27FC236}">
                <a16:creationId xmlns:a16="http://schemas.microsoft.com/office/drawing/2014/main" id="{3096F541-8912-EA41-9B2A-219A84875CA1}"/>
              </a:ext>
            </a:extLst>
          </p:cNvPr>
          <p:cNvPicPr>
            <a:picLocks noChangeAspect="1"/>
          </p:cNvPicPr>
          <p:nvPr/>
        </p:nvPicPr>
        <p:blipFill>
          <a:blip r:embed="rId3"/>
          <a:stretch>
            <a:fillRect/>
          </a:stretch>
        </p:blipFill>
        <p:spPr>
          <a:xfrm>
            <a:off x="2034024" y="329648"/>
            <a:ext cx="8207256" cy="6033500"/>
          </a:xfrm>
          <a:prstGeom prst="rect">
            <a:avLst/>
          </a:prstGeom>
        </p:spPr>
      </p:pic>
    </p:spTree>
    <p:extLst>
      <p:ext uri="{BB962C8B-B14F-4D97-AF65-F5344CB8AC3E}">
        <p14:creationId xmlns:p14="http://schemas.microsoft.com/office/powerpoint/2010/main" val="1863394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81A925-EC03-D741-B3B9-C37DE7191504}"/>
              </a:ext>
            </a:extLst>
          </p:cNvPr>
          <p:cNvPicPr>
            <a:picLocks noChangeAspect="1"/>
          </p:cNvPicPr>
          <p:nvPr/>
        </p:nvPicPr>
        <p:blipFill>
          <a:blip r:embed="rId2"/>
          <a:stretch>
            <a:fillRect/>
          </a:stretch>
        </p:blipFill>
        <p:spPr>
          <a:xfrm>
            <a:off x="1" y="0"/>
            <a:ext cx="12191999" cy="6858000"/>
          </a:xfrm>
          <a:prstGeom prst="rect">
            <a:avLst/>
          </a:prstGeom>
        </p:spPr>
      </p:pic>
      <p:sp>
        <p:nvSpPr>
          <p:cNvPr id="2" name="Title 1">
            <a:extLst>
              <a:ext uri="{FF2B5EF4-FFF2-40B4-BE49-F238E27FC236}">
                <a16:creationId xmlns:a16="http://schemas.microsoft.com/office/drawing/2014/main" id="{A7368DAF-8830-1544-8F29-DAB0B1B503AE}"/>
              </a:ext>
            </a:extLst>
          </p:cNvPr>
          <p:cNvSpPr>
            <a:spLocks noGrp="1"/>
          </p:cNvSpPr>
          <p:nvPr>
            <p:ph type="ctrTitle"/>
          </p:nvPr>
        </p:nvSpPr>
        <p:spPr>
          <a:xfrm>
            <a:off x="366713" y="1818294"/>
            <a:ext cx="11458574" cy="3221411"/>
          </a:xfrm>
        </p:spPr>
        <p:txBody>
          <a:bodyPr>
            <a:normAutofit/>
          </a:bodyPr>
          <a:lstStyle/>
          <a:p>
            <a:r>
              <a:rPr lang="en-US" sz="4800" b="1" dirty="0">
                <a:latin typeface="Superclarendon" panose="02060605060000020003" pitchFamily="18" charset="77"/>
                <a:ea typeface="Krungthep" panose="02000400000000000000" pitchFamily="2" charset="-34"/>
                <a:cs typeface="Krungthep" panose="02000400000000000000" pitchFamily="2" charset="-34"/>
              </a:rPr>
              <a:t>United in peace, for the world,</a:t>
            </a:r>
            <a:br>
              <a:rPr lang="en-US" sz="4800" b="1" dirty="0">
                <a:latin typeface="Superclarendon" panose="02060605060000020003" pitchFamily="18" charset="77"/>
                <a:ea typeface="Krungthep" panose="02000400000000000000" pitchFamily="2" charset="-34"/>
                <a:cs typeface="Krungthep" panose="02000400000000000000" pitchFamily="2" charset="-34"/>
              </a:rPr>
            </a:br>
            <a:br>
              <a:rPr lang="en-US" sz="4800" b="1" dirty="0">
                <a:latin typeface="Superclarendon" panose="02060605060000020003" pitchFamily="18" charset="77"/>
                <a:ea typeface="Krungthep" panose="02000400000000000000" pitchFamily="2" charset="-34"/>
                <a:cs typeface="Krungthep" panose="02000400000000000000" pitchFamily="2" charset="-34"/>
              </a:rPr>
            </a:br>
            <a:r>
              <a:rPr lang="en-US" sz="4800" b="1" dirty="0">
                <a:latin typeface="Superclarendon" panose="02060605060000020003" pitchFamily="18" charset="77"/>
                <a:ea typeface="Krungthep" panose="02000400000000000000" pitchFamily="2" charset="-34"/>
                <a:cs typeface="Krungthep" panose="02000400000000000000" pitchFamily="2" charset="-34"/>
              </a:rPr>
              <a:t>we are called to be and make disciples.</a:t>
            </a:r>
          </a:p>
        </p:txBody>
      </p:sp>
    </p:spTree>
    <p:extLst>
      <p:ext uri="{BB962C8B-B14F-4D97-AF65-F5344CB8AC3E}">
        <p14:creationId xmlns:p14="http://schemas.microsoft.com/office/powerpoint/2010/main" val="1341762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E6A46D-7898-4E49-B1E5-01DDEC5353C7}"/>
              </a:ext>
            </a:extLst>
          </p:cNvPr>
          <p:cNvSpPr>
            <a:spLocks noGrp="1"/>
          </p:cNvSpPr>
          <p:nvPr>
            <p:ph idx="1"/>
          </p:nvPr>
        </p:nvSpPr>
        <p:spPr>
          <a:xfrm>
            <a:off x="902747" y="1344706"/>
            <a:ext cx="10515600" cy="4120179"/>
          </a:xfrm>
        </p:spPr>
        <p:txBody>
          <a:bodyPr>
            <a:normAutofit/>
          </a:bodyPr>
          <a:lstStyle/>
          <a:p>
            <a:pPr marL="0" indent="0">
              <a:buNone/>
            </a:pPr>
            <a:r>
              <a:rPr lang="en-US" sz="4400" dirty="0"/>
              <a:t>“Jesus called out to them, ‘Come, follow me, and I will show you how to fish for people!’ And they left their nets at once and followed him.”</a:t>
            </a:r>
          </a:p>
          <a:p>
            <a:pPr marL="0" indent="0">
              <a:buNone/>
            </a:pPr>
            <a:endParaRPr lang="en-US" dirty="0"/>
          </a:p>
          <a:p>
            <a:pPr marL="0" indent="0">
              <a:buNone/>
            </a:pPr>
            <a:r>
              <a:rPr lang="en-US" sz="3600" dirty="0"/>
              <a:t>Matthew 4:19-20</a:t>
            </a:r>
          </a:p>
        </p:txBody>
      </p:sp>
    </p:spTree>
    <p:extLst>
      <p:ext uri="{BB962C8B-B14F-4D97-AF65-F5344CB8AC3E}">
        <p14:creationId xmlns:p14="http://schemas.microsoft.com/office/powerpoint/2010/main" val="941015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7BE9A8-B490-2946-AF1A-2C9CE0F5FFD4}"/>
              </a:ext>
            </a:extLst>
          </p:cNvPr>
          <p:cNvSpPr txBox="1"/>
          <p:nvPr/>
        </p:nvSpPr>
        <p:spPr>
          <a:xfrm>
            <a:off x="1183341" y="570155"/>
            <a:ext cx="10617798" cy="4801314"/>
          </a:xfrm>
          <a:prstGeom prst="rect">
            <a:avLst/>
          </a:prstGeom>
          <a:noFill/>
        </p:spPr>
        <p:txBody>
          <a:bodyPr wrap="square" rtlCol="0">
            <a:spAutoFit/>
          </a:bodyPr>
          <a:lstStyle/>
          <a:p>
            <a:r>
              <a:rPr lang="en-US" b="1" baseline="30000" dirty="0"/>
              <a:t> </a:t>
            </a:r>
            <a:r>
              <a:rPr lang="en-US" sz="2400" dirty="0">
                <a:solidFill>
                  <a:schemeClr val="bg1"/>
                </a:solidFill>
              </a:rPr>
              <a:t>When he had finished speaking, he said to Simon, “Put out into deep water, and let down the nets for a catch.”</a:t>
            </a:r>
          </a:p>
          <a:p>
            <a:r>
              <a:rPr lang="en-US" sz="2400" b="1" baseline="30000" dirty="0">
                <a:solidFill>
                  <a:schemeClr val="bg1"/>
                </a:solidFill>
              </a:rPr>
              <a:t>5 </a:t>
            </a:r>
            <a:r>
              <a:rPr lang="en-US" sz="2400" dirty="0">
                <a:solidFill>
                  <a:schemeClr val="bg1"/>
                </a:solidFill>
              </a:rPr>
              <a:t>Simon answered, “Master, we’ve worked hard all night and haven’t caught anything. But because you say so, I will let down the nets.”</a:t>
            </a:r>
          </a:p>
          <a:p>
            <a:r>
              <a:rPr lang="en-US" sz="2400" b="1" baseline="30000" dirty="0">
                <a:solidFill>
                  <a:schemeClr val="bg1"/>
                </a:solidFill>
              </a:rPr>
              <a:t>6 </a:t>
            </a:r>
            <a:r>
              <a:rPr lang="en-US" sz="2400" dirty="0">
                <a:solidFill>
                  <a:schemeClr val="bg1"/>
                </a:solidFill>
              </a:rPr>
              <a:t>When they had done so, they caught such a large number of fish that their nets began to break. </a:t>
            </a:r>
            <a:r>
              <a:rPr lang="en-US" sz="2400" b="1" baseline="30000" dirty="0">
                <a:solidFill>
                  <a:schemeClr val="bg1"/>
                </a:solidFill>
              </a:rPr>
              <a:t>7 </a:t>
            </a:r>
            <a:r>
              <a:rPr lang="en-US" sz="2400" dirty="0">
                <a:solidFill>
                  <a:schemeClr val="bg1"/>
                </a:solidFill>
              </a:rPr>
              <a:t>So they signaled their partners in the other boat to come and help them, and they came and filled both boats so full that they began to sink.</a:t>
            </a:r>
          </a:p>
          <a:p>
            <a:r>
              <a:rPr lang="en-US" sz="2400" b="1" baseline="30000" dirty="0">
                <a:solidFill>
                  <a:schemeClr val="bg1"/>
                </a:solidFill>
              </a:rPr>
              <a:t>8 </a:t>
            </a:r>
            <a:r>
              <a:rPr lang="en-US" sz="2400" dirty="0">
                <a:solidFill>
                  <a:schemeClr val="bg1"/>
                </a:solidFill>
              </a:rPr>
              <a:t>When Simon Peter saw this, he fell at Jesus’ knees and said, “Go away from me, Lord; I am a sinful man!” </a:t>
            </a:r>
            <a:r>
              <a:rPr lang="en-US" sz="2400" b="1" baseline="30000" dirty="0">
                <a:solidFill>
                  <a:schemeClr val="bg1"/>
                </a:solidFill>
              </a:rPr>
              <a:t>9 </a:t>
            </a:r>
            <a:r>
              <a:rPr lang="en-US" sz="2400" dirty="0">
                <a:solidFill>
                  <a:schemeClr val="bg1"/>
                </a:solidFill>
              </a:rPr>
              <a:t>For he and all his companions were astonished at the catch of fish they had taken, </a:t>
            </a:r>
            <a:r>
              <a:rPr lang="en-US" sz="2400" b="1" baseline="30000" dirty="0">
                <a:solidFill>
                  <a:schemeClr val="bg1"/>
                </a:solidFill>
              </a:rPr>
              <a:t>10 </a:t>
            </a:r>
            <a:r>
              <a:rPr lang="en-US" sz="2400" dirty="0">
                <a:solidFill>
                  <a:schemeClr val="bg1"/>
                </a:solidFill>
              </a:rPr>
              <a:t>and so were James and John, the sons of Zebedee, Simon’s partners.</a:t>
            </a:r>
          </a:p>
          <a:p>
            <a:r>
              <a:rPr lang="en-US" sz="2400" dirty="0">
                <a:solidFill>
                  <a:schemeClr val="bg1"/>
                </a:solidFill>
              </a:rPr>
              <a:t>Then Jesus said to Simon, “Don’t be afraid; from now on you will fish for people.”</a:t>
            </a:r>
          </a:p>
          <a:p>
            <a:endParaRPr lang="en-US" dirty="0"/>
          </a:p>
        </p:txBody>
      </p:sp>
      <p:sp>
        <p:nvSpPr>
          <p:cNvPr id="6" name="Content Placeholder 5">
            <a:extLst>
              <a:ext uri="{FF2B5EF4-FFF2-40B4-BE49-F238E27FC236}">
                <a16:creationId xmlns:a16="http://schemas.microsoft.com/office/drawing/2014/main" id="{7A4B6A8F-C6B4-B940-A479-FFA77BAA5511}"/>
              </a:ext>
            </a:extLst>
          </p:cNvPr>
          <p:cNvSpPr txBox="1">
            <a:spLocks noGrp="1"/>
          </p:cNvSpPr>
          <p:nvPr>
            <p:ph idx="1"/>
          </p:nvPr>
        </p:nvSpPr>
        <p:spPr>
          <a:xfrm>
            <a:off x="752139" y="717587"/>
            <a:ext cx="10515600" cy="5314275"/>
          </a:xfrm>
          <a:prstGeom prst="rect">
            <a:avLst/>
          </a:prstGeom>
          <a:noFill/>
        </p:spPr>
        <p:txBody>
          <a:bodyPr wrap="square" rtlCol="0">
            <a:spAutoFit/>
          </a:bodyPr>
          <a:lstStyle/>
          <a:p>
            <a:pPr marL="0" indent="0">
              <a:buNone/>
            </a:pPr>
            <a:r>
              <a:rPr lang="en-US" b="1" baseline="30000" dirty="0"/>
              <a:t> </a:t>
            </a:r>
            <a:r>
              <a:rPr lang="en-US" sz="2400" dirty="0"/>
              <a:t>When he had finished speaking, he said to Simon, “Put out into deep water, and let down the nets for a catch.” </a:t>
            </a:r>
            <a:r>
              <a:rPr lang="en-US" sz="2400" b="1" baseline="30000" dirty="0"/>
              <a:t> </a:t>
            </a:r>
            <a:r>
              <a:rPr lang="en-US" sz="2400" dirty="0"/>
              <a:t>Simon answered, “Master, we’ve worked hard all night and haven’t caught anything. But because you say so, I will let down the nets.”  When they had done so, they caught such a large number of fish that their nets began to break. So they signaled their partners in the other boat to come and help them, and they came and filled both boats so full that they began to sink.  When Simon Peter saw this, he fell at Jesus’ knees and said, “Go away from me, Lord; I am a sinful man!” For he and all his companions were astonished at the catch of fish they had taken, and so were James and John, the sons of Zebedee, Simon’s partners. Then Jesus said to Simon, “Don’t be afraid; from now on you will fish for people.”</a:t>
            </a:r>
          </a:p>
          <a:p>
            <a:pPr marL="0" indent="0">
              <a:buNone/>
            </a:pPr>
            <a:endParaRPr lang="en-US" sz="2400" dirty="0"/>
          </a:p>
          <a:p>
            <a:pPr marL="0" indent="0">
              <a:buNone/>
            </a:pPr>
            <a:r>
              <a:rPr lang="en-US" sz="2400" dirty="0"/>
              <a:t>Luke 5:4-10</a:t>
            </a:r>
          </a:p>
          <a:p>
            <a:endParaRPr lang="en-US" dirty="0"/>
          </a:p>
        </p:txBody>
      </p:sp>
    </p:spTree>
    <p:extLst>
      <p:ext uri="{BB962C8B-B14F-4D97-AF65-F5344CB8AC3E}">
        <p14:creationId xmlns:p14="http://schemas.microsoft.com/office/powerpoint/2010/main" val="1420650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91000">
              <a:srgbClr val="99EED9"/>
            </a:gs>
            <a:gs pos="0">
              <a:srgbClr val="112CFF"/>
            </a:gs>
            <a:gs pos="71000">
              <a:srgbClr val="39D6DE"/>
            </a:gs>
            <a:gs pos="80000">
              <a:srgbClr val="3AE0E9"/>
            </a:gs>
            <a:gs pos="100000">
              <a:srgbClr val="99EED9"/>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A112B7-A1CD-0946-8834-635C3B4CAB1D}"/>
              </a:ext>
            </a:extLst>
          </p:cNvPr>
          <p:cNvSpPr txBox="1"/>
          <p:nvPr/>
        </p:nvSpPr>
        <p:spPr>
          <a:xfrm>
            <a:off x="688489" y="1793952"/>
            <a:ext cx="10983558" cy="1569660"/>
          </a:xfrm>
          <a:prstGeom prst="rect">
            <a:avLst/>
          </a:prstGeom>
          <a:noFill/>
        </p:spPr>
        <p:txBody>
          <a:bodyPr wrap="square" rtlCol="0">
            <a:spAutoFit/>
          </a:bodyPr>
          <a:lstStyle/>
          <a:p>
            <a:pPr algn="ctr"/>
            <a:r>
              <a:rPr lang="en-US" sz="3200" dirty="0">
                <a:solidFill>
                  <a:schemeClr val="bg1"/>
                </a:solidFill>
              </a:rPr>
              <a:t>Rather than a “</a:t>
            </a:r>
            <a:r>
              <a:rPr lang="en-US" sz="3200" b="1" u="sng" dirty="0">
                <a:solidFill>
                  <a:schemeClr val="bg1"/>
                </a:solidFill>
              </a:rPr>
              <a:t>have to,</a:t>
            </a:r>
            <a:r>
              <a:rPr lang="en-US" sz="3200" dirty="0">
                <a:solidFill>
                  <a:schemeClr val="bg1"/>
                </a:solidFill>
              </a:rPr>
              <a:t>” Jesus’s invitation to Peter and his brother is really a “</a:t>
            </a:r>
            <a:r>
              <a:rPr lang="en-US" sz="3200" b="1" u="sng" dirty="0">
                <a:solidFill>
                  <a:schemeClr val="bg1"/>
                </a:solidFill>
              </a:rPr>
              <a:t>get to.</a:t>
            </a:r>
            <a:r>
              <a:rPr lang="en-US" sz="3200" dirty="0">
                <a:solidFill>
                  <a:schemeClr val="bg1"/>
                </a:solidFill>
              </a:rPr>
              <a:t>” Jesus isn’t piling on another thing that Peter has to do—Jesus is inviting him to something amazing.  </a:t>
            </a:r>
          </a:p>
        </p:txBody>
      </p:sp>
      <p:pic>
        <p:nvPicPr>
          <p:cNvPr id="5" name="Picture 4">
            <a:extLst>
              <a:ext uri="{FF2B5EF4-FFF2-40B4-BE49-F238E27FC236}">
                <a16:creationId xmlns:a16="http://schemas.microsoft.com/office/drawing/2014/main" id="{34FD4B4F-952C-6A4C-A6F8-8296E8E0AE3D}"/>
              </a:ext>
            </a:extLst>
          </p:cNvPr>
          <p:cNvPicPr>
            <a:picLocks noChangeAspect="1"/>
          </p:cNvPicPr>
          <p:nvPr/>
        </p:nvPicPr>
        <p:blipFill>
          <a:blip r:embed="rId2"/>
          <a:stretch>
            <a:fillRect/>
          </a:stretch>
        </p:blipFill>
        <p:spPr>
          <a:xfrm>
            <a:off x="420378" y="4356211"/>
            <a:ext cx="2729082" cy="2006263"/>
          </a:xfrm>
          <a:prstGeom prst="rect">
            <a:avLst/>
          </a:prstGeom>
        </p:spPr>
      </p:pic>
    </p:spTree>
    <p:extLst>
      <p:ext uri="{BB962C8B-B14F-4D97-AF65-F5344CB8AC3E}">
        <p14:creationId xmlns:p14="http://schemas.microsoft.com/office/powerpoint/2010/main" val="1589519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A6A407-1664-3E47-AA05-E43960DE8CC1}"/>
              </a:ext>
            </a:extLst>
          </p:cNvPr>
          <p:cNvSpPr>
            <a:spLocks noGrp="1"/>
          </p:cNvSpPr>
          <p:nvPr>
            <p:ph idx="1"/>
          </p:nvPr>
        </p:nvSpPr>
        <p:spPr>
          <a:xfrm>
            <a:off x="746760" y="876934"/>
            <a:ext cx="10515600" cy="5340985"/>
          </a:xfrm>
        </p:spPr>
        <p:txBody>
          <a:bodyPr>
            <a:noAutofit/>
          </a:bodyPr>
          <a:lstStyle/>
          <a:p>
            <a:pPr marL="0" indent="0">
              <a:buNone/>
            </a:pPr>
            <a:r>
              <a:rPr lang="en-US" sz="4400" dirty="0"/>
              <a:t>“Come to me, all you who are weary and burdened, and I will give you rest.</a:t>
            </a:r>
            <a:r>
              <a:rPr lang="en-US" sz="4400" b="1" baseline="30000" dirty="0"/>
              <a:t> </a:t>
            </a:r>
            <a:r>
              <a:rPr lang="en-US" sz="4400" dirty="0"/>
              <a:t>Take my yoke upon you and learn from me, for I am gentle and humble in heart, and you will find rest for your souls. For my yoke is easy and my burden is light.”</a:t>
            </a:r>
          </a:p>
          <a:p>
            <a:pPr marL="0" indent="0">
              <a:buNone/>
            </a:pPr>
            <a:endParaRPr lang="en-US" sz="4400" dirty="0"/>
          </a:p>
          <a:p>
            <a:pPr marL="0" indent="0">
              <a:buNone/>
            </a:pPr>
            <a:r>
              <a:rPr lang="en-US" sz="3600" dirty="0"/>
              <a:t>Matthew 11:28-30</a:t>
            </a:r>
          </a:p>
        </p:txBody>
      </p:sp>
    </p:spTree>
    <p:extLst>
      <p:ext uri="{BB962C8B-B14F-4D97-AF65-F5344CB8AC3E}">
        <p14:creationId xmlns:p14="http://schemas.microsoft.com/office/powerpoint/2010/main" val="1473117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91000">
              <a:srgbClr val="A972E7"/>
            </a:gs>
            <a:gs pos="33000">
              <a:srgbClr val="0F10D4"/>
            </a:gs>
            <a:gs pos="64000">
              <a:srgbClr val="622DA0"/>
            </a:gs>
            <a:gs pos="80000">
              <a:srgbClr val="8D40E7"/>
            </a:gs>
            <a:gs pos="100000">
              <a:srgbClr val="A972E7"/>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157C37-D13A-F049-8039-22DD4D7ABC84}"/>
              </a:ext>
            </a:extLst>
          </p:cNvPr>
          <p:cNvSpPr txBox="1"/>
          <p:nvPr/>
        </p:nvSpPr>
        <p:spPr>
          <a:xfrm>
            <a:off x="1074420" y="1405890"/>
            <a:ext cx="10195560" cy="2862322"/>
          </a:xfrm>
          <a:prstGeom prst="rect">
            <a:avLst/>
          </a:prstGeom>
          <a:noFill/>
        </p:spPr>
        <p:txBody>
          <a:bodyPr wrap="square" rtlCol="0">
            <a:spAutoFit/>
          </a:bodyPr>
          <a:lstStyle/>
          <a:p>
            <a:pPr algn="ctr"/>
            <a:r>
              <a:rPr lang="en-US" sz="3600" dirty="0"/>
              <a:t>“Come follow me” is an invitation to rest in Jesus.  It’s an invitation to stop searching desperately for ways to keep filling your own cup, but to trust that Jesus can lead you to something new and more full that lasts way past Wednesday of each week. </a:t>
            </a:r>
          </a:p>
        </p:txBody>
      </p:sp>
      <p:pic>
        <p:nvPicPr>
          <p:cNvPr id="4" name="Picture 3">
            <a:extLst>
              <a:ext uri="{FF2B5EF4-FFF2-40B4-BE49-F238E27FC236}">
                <a16:creationId xmlns:a16="http://schemas.microsoft.com/office/drawing/2014/main" id="{7C2099D8-D247-4147-8033-CC3EC9F3D416}"/>
              </a:ext>
            </a:extLst>
          </p:cNvPr>
          <p:cNvPicPr>
            <a:picLocks noChangeAspect="1"/>
          </p:cNvPicPr>
          <p:nvPr/>
        </p:nvPicPr>
        <p:blipFill>
          <a:blip r:embed="rId2"/>
          <a:stretch>
            <a:fillRect/>
          </a:stretch>
        </p:blipFill>
        <p:spPr>
          <a:xfrm>
            <a:off x="409621" y="4593291"/>
            <a:ext cx="2552924" cy="1876762"/>
          </a:xfrm>
          <a:prstGeom prst="rect">
            <a:avLst/>
          </a:prstGeom>
        </p:spPr>
      </p:pic>
    </p:spTree>
    <p:extLst>
      <p:ext uri="{BB962C8B-B14F-4D97-AF65-F5344CB8AC3E}">
        <p14:creationId xmlns:p14="http://schemas.microsoft.com/office/powerpoint/2010/main" val="1233614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8E6274-65EB-0843-A38C-C28C9A3ED551}"/>
              </a:ext>
            </a:extLst>
          </p:cNvPr>
          <p:cNvPicPr>
            <a:picLocks noChangeAspect="1"/>
          </p:cNvPicPr>
          <p:nvPr/>
        </p:nvPicPr>
        <p:blipFill>
          <a:blip r:embed="rId2"/>
          <a:stretch>
            <a:fillRect/>
          </a:stretch>
        </p:blipFill>
        <p:spPr>
          <a:xfrm>
            <a:off x="935005" y="0"/>
            <a:ext cx="10321990" cy="6858000"/>
          </a:xfrm>
          <a:prstGeom prst="rect">
            <a:avLst/>
          </a:prstGeom>
        </p:spPr>
      </p:pic>
      <p:sp>
        <p:nvSpPr>
          <p:cNvPr id="3" name="TextBox 2">
            <a:extLst>
              <a:ext uri="{FF2B5EF4-FFF2-40B4-BE49-F238E27FC236}">
                <a16:creationId xmlns:a16="http://schemas.microsoft.com/office/drawing/2014/main" id="{EF9D17A5-1589-0744-9C72-BCDC2F5BB924}"/>
              </a:ext>
            </a:extLst>
          </p:cNvPr>
          <p:cNvSpPr txBox="1"/>
          <p:nvPr/>
        </p:nvSpPr>
        <p:spPr>
          <a:xfrm>
            <a:off x="1552575" y="1536174"/>
            <a:ext cx="9086850" cy="2554545"/>
          </a:xfrm>
          <a:prstGeom prst="rect">
            <a:avLst/>
          </a:prstGeom>
          <a:noFill/>
        </p:spPr>
        <p:txBody>
          <a:bodyPr wrap="square" rtlCol="0">
            <a:spAutoFit/>
          </a:bodyPr>
          <a:lstStyle/>
          <a:p>
            <a:pPr algn="ctr"/>
            <a:r>
              <a:rPr lang="en-US" sz="4000" b="1" dirty="0"/>
              <a:t>Jesus is inviting us to BE DISCIPLES WHO MAKE DISCIPLES.  Follow him and he will change your life so powerfully that you’ll help others to follow him too! </a:t>
            </a:r>
          </a:p>
        </p:txBody>
      </p:sp>
    </p:spTree>
    <p:extLst>
      <p:ext uri="{BB962C8B-B14F-4D97-AF65-F5344CB8AC3E}">
        <p14:creationId xmlns:p14="http://schemas.microsoft.com/office/powerpoint/2010/main" val="3154877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1000">
              <a:srgbClr val="99EED9"/>
            </a:gs>
            <a:gs pos="0">
              <a:srgbClr val="112CFF"/>
            </a:gs>
            <a:gs pos="71000">
              <a:srgbClr val="39D6DE"/>
            </a:gs>
            <a:gs pos="80000">
              <a:srgbClr val="3AE0E9"/>
            </a:gs>
            <a:gs pos="100000">
              <a:srgbClr val="99EED9"/>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39B44A-2EBA-2845-BEC3-CEF20B45EBEB}"/>
              </a:ext>
            </a:extLst>
          </p:cNvPr>
          <p:cNvSpPr txBox="1"/>
          <p:nvPr/>
        </p:nvSpPr>
        <p:spPr>
          <a:xfrm>
            <a:off x="1245870" y="1291590"/>
            <a:ext cx="9909810" cy="2862322"/>
          </a:xfrm>
          <a:prstGeom prst="rect">
            <a:avLst/>
          </a:prstGeom>
          <a:noFill/>
        </p:spPr>
        <p:txBody>
          <a:bodyPr wrap="square" rtlCol="0">
            <a:spAutoFit/>
          </a:bodyPr>
          <a:lstStyle/>
          <a:p>
            <a:pPr algn="ctr"/>
            <a:r>
              <a:rPr lang="en-US" sz="3600" dirty="0">
                <a:solidFill>
                  <a:schemeClr val="bg1"/>
                </a:solidFill>
              </a:rPr>
              <a:t>Being a disciple who makes disciples isn’t just another thing that drains and empties your cup.  Following Jesus and blessing others with the overflow love that he pours into us is an amazing gift. It gives life meaning and purpose. </a:t>
            </a:r>
          </a:p>
        </p:txBody>
      </p:sp>
      <p:pic>
        <p:nvPicPr>
          <p:cNvPr id="5" name="Picture 4">
            <a:extLst>
              <a:ext uri="{FF2B5EF4-FFF2-40B4-BE49-F238E27FC236}">
                <a16:creationId xmlns:a16="http://schemas.microsoft.com/office/drawing/2014/main" id="{C910BD41-710C-F346-84E2-7388A9368072}"/>
              </a:ext>
            </a:extLst>
          </p:cNvPr>
          <p:cNvPicPr>
            <a:picLocks noChangeAspect="1"/>
          </p:cNvPicPr>
          <p:nvPr/>
        </p:nvPicPr>
        <p:blipFill>
          <a:blip r:embed="rId2"/>
          <a:stretch>
            <a:fillRect/>
          </a:stretch>
        </p:blipFill>
        <p:spPr>
          <a:xfrm>
            <a:off x="420378" y="4356211"/>
            <a:ext cx="2729082" cy="2006263"/>
          </a:xfrm>
          <a:prstGeom prst="rect">
            <a:avLst/>
          </a:prstGeom>
        </p:spPr>
      </p:pic>
    </p:spTree>
    <p:extLst>
      <p:ext uri="{BB962C8B-B14F-4D97-AF65-F5344CB8AC3E}">
        <p14:creationId xmlns:p14="http://schemas.microsoft.com/office/powerpoint/2010/main" val="248131029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IC Template" id="{CEE2114B-4075-754F-8EE9-2B8E0F869963}" vid="{2238D61F-8625-4A46-A60E-3D41558AF3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13079</TotalTime>
  <Words>332</Words>
  <Application>Microsoft Macintosh PowerPoint</Application>
  <PresentationFormat>Widescreen</PresentationFormat>
  <Paragraphs>59</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Krungthep</vt:lpstr>
      <vt:lpstr>Superclarendon</vt:lpstr>
      <vt:lpstr>Office Theme</vt:lpstr>
      <vt:lpstr>PowerPoint Presentation</vt:lpstr>
      <vt:lpstr>United in peace, for the world,  we are called to be and make disciples.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United in peace, for the world, we are called to strengthen the church. </dc:title>
  <dc:creator>Noyed, Emily G</dc:creator>
  <cp:lastModifiedBy>Noyed, Emily G</cp:lastModifiedBy>
  <cp:revision>23</cp:revision>
  <dcterms:created xsi:type="dcterms:W3CDTF">2018-05-30T17:01:26Z</dcterms:created>
  <dcterms:modified xsi:type="dcterms:W3CDTF">2018-07-03T19:42:55Z</dcterms:modified>
</cp:coreProperties>
</file>